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0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BACAA-CC86-4C89-BE05-B5FD36070B77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6272-2EF3-457A-8056-388A940A5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1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6272-2EF3-457A-8056-388A940A55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8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67596-6908-4525-8831-7322E84DA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29A368-379C-42FB-8A86-F74E626C8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61367E-A11B-41BA-95CA-3696B6F89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C5E801-1CCC-410E-9337-69C4AA14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84C87A-AF7F-4B8B-B004-1A00F473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86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96FB8-4170-4E03-B1C0-B83EC6C4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853402-A7AA-4ADD-8CFF-F87B28BB8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97254-6770-4716-AE91-E3DA5A69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2E3603-9161-4F58-B9F5-B13BD391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455D2-1CB9-49F2-BC16-5D950627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63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AEE2FE-A645-44D5-B48B-0AEE48B7D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AB7F7D-56F7-4B4B-9A96-A0F352E3D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5FADC8-EA8D-4397-9339-EF4672F5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0ED06E-9A57-48EF-8ADD-556ADFBA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C2DB10-B442-41BB-9DAF-0E064D59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8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A1833-E51A-40AC-8461-5E71185D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A0DFA-958F-4263-90F0-1417D32D2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3BAB60-5485-43A6-B9BB-217EC54E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97341-57C7-4CE0-A6CA-1FCFD31D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EABEEB-EDA2-473B-A80F-4FDE2A4F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66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80175-2538-47D9-8DC2-98ECB502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386317-B58B-469C-8028-2D2D4C242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7BE5E1-6AF6-4B70-B91F-45200702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0773E3-67DB-4277-9423-F72BB8BE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2D609E-143C-48D4-BFB9-E4F62D62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89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0B4EA-BCAE-42C7-A453-5A8339E9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F6B8D-F525-4051-B50C-8EF18582B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A0565D-FCB5-462F-8072-F3ABC15BC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C5DC9A-612C-46C4-9662-00F9C486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8FEE75-6062-46ED-9AFB-671EF684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E5376A-6AC5-42E9-99C2-B7E71D80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930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82A84-6AA6-47E3-9E2E-FC499882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21C2C9-961B-4165-8647-D1BCB1082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DB42CA-B8FE-4719-BE0E-6319368B0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1CFCCF-311D-4780-93CD-EE95818FA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64A9AB-B0C1-43F1-8975-2E5A11AF3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197100-8E39-472A-AB3E-C5516481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364EF1-B296-41BE-A616-07D1020A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807748-E4A8-4116-9E02-1A05EAEB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24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9B4A3-7511-4117-8E9D-DEDCEBDC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679618-5200-4F3B-B4D6-070DD450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D4701-D2FF-4498-B84E-87A67884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BCECD-3AB1-4954-B4BE-3CCF2E24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68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40E7B7-35EA-4E4A-903E-36EAAEDC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26E51A-7B7B-4668-B42E-43B8C0A9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44D55-0559-40B9-8FB0-0F21B797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0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59F41-36B8-4737-A71E-5365D35A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686D4A-1E7D-43EF-8665-F719E37B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3FFCAD-1F29-41D3-8CA3-2456C8195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3634B7-FE8F-4480-B8C1-671E42D2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14C31E-3303-43B0-AD7A-C968BAE5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B563C7-81F0-46FA-BCF5-D2556AA8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5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A6DB2-ED92-446A-8918-492DB9B9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2D4B26-AE42-4D20-945C-83909BB0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C1C696-2F5A-444B-855F-E2EF993AE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358344-6BE9-4707-B07B-0518E2A3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F15BDF-1B63-4AEA-907A-7BF33447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423C12-5FFE-44FD-AE0A-3512AF5C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08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2ED0A0-C7E3-4C5B-8961-10B9456B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3C983E-D5E5-42EC-822C-B6CDCC985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D8B03-E44B-4519-8FC9-55180F9FE83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3E68D3-528A-47D2-8418-34AB16290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C5D22D-DF7D-4C0F-AAC2-1847830DA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ED24D6-671C-477F-930A-6211CADF52B2}"/>
              </a:ext>
            </a:extLst>
          </p:cNvPr>
          <p:cNvSpPr/>
          <p:nvPr userDrawn="1"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84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99454E7-E36D-4B21-98CA-B86468A00583}"/>
              </a:ext>
            </a:extLst>
          </p:cNvPr>
          <p:cNvGrpSpPr/>
          <p:nvPr/>
        </p:nvGrpSpPr>
        <p:grpSpPr>
          <a:xfrm>
            <a:off x="263372" y="2767280"/>
            <a:ext cx="9760997" cy="1323439"/>
            <a:chOff x="263372" y="2767280"/>
            <a:chExt cx="9760997" cy="132343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EF87FD4-16B4-41FE-92C7-4EAE27D0C509}"/>
                </a:ext>
              </a:extLst>
            </p:cNvPr>
            <p:cNvSpPr txBox="1"/>
            <p:nvPr/>
          </p:nvSpPr>
          <p:spPr>
            <a:xfrm>
              <a:off x="1031289" y="2767280"/>
              <a:ext cx="8993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Pipelined</a:t>
              </a:r>
            </a:p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Memory Hierarchy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E39EDB2-07AA-4654-BC4E-8E79EAB7CC03}"/>
                </a:ext>
              </a:extLst>
            </p:cNvPr>
            <p:cNvSpPr/>
            <p:nvPr/>
          </p:nvSpPr>
          <p:spPr>
            <a:xfrm>
              <a:off x="263372" y="2855114"/>
              <a:ext cx="464596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6ADDACC-5653-4155-81FD-885B2317A0BF}"/>
                </a:ext>
              </a:extLst>
            </p:cNvPr>
            <p:cNvSpPr/>
            <p:nvPr/>
          </p:nvSpPr>
          <p:spPr>
            <a:xfrm>
              <a:off x="798991" y="2855114"/>
              <a:ext cx="124287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DF5A9CF-1CA4-43DD-BF1E-DF8DFC0A0E25}"/>
              </a:ext>
            </a:extLst>
          </p:cNvPr>
          <p:cNvSpPr txBox="1"/>
          <p:nvPr/>
        </p:nvSpPr>
        <p:spPr>
          <a:xfrm>
            <a:off x="1031289" y="4090719"/>
            <a:ext cx="43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MADE BY: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Zhong Zhineng &amp; Song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Yixin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5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61D4E-55F5-4581-AA57-81308D3E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933"/>
            <a:ext cx="10515600" cy="4351338"/>
          </a:xfrm>
        </p:spPr>
        <p:txBody>
          <a:bodyPr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hazard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 hazard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EEADB3-3319-4486-8739-6DD500A9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320" y="1349129"/>
            <a:ext cx="6919912" cy="20571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65E376-6D9A-432B-A948-9CDE4FF0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320" y="4021124"/>
            <a:ext cx="7072960" cy="22180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E7E6DC4-F09D-4852-B3CA-1B0692379465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1F9E4-D27C-4FCA-B263-E1F80060CD99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Problems:	Data/Control Dependency</a:t>
            </a:r>
          </a:p>
        </p:txBody>
      </p:sp>
    </p:spTree>
    <p:extLst>
      <p:ext uri="{BB962C8B-B14F-4D97-AF65-F5344CB8AC3E}">
        <p14:creationId xmlns:p14="http://schemas.microsoft.com/office/powerpoint/2010/main" val="185503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EC1FB7-35A4-4491-9438-F54006E94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030"/>
            <a:ext cx="7152516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Handling </a:t>
            </a: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</a:t>
            </a: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hazard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Handling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 </a:t>
            </a: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hazard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04EFA3-9DDE-43F7-A8D0-E7B95AC2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08" y="1382760"/>
            <a:ext cx="7152516" cy="22748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7180CA-E465-4B3C-BCCE-4A8D761C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108" y="3868762"/>
            <a:ext cx="6849808" cy="25961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B63956-1636-4B27-9CB1-DCB27F98F486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7A2A43-6C06-4E58-BBDD-6C215DA7C2BC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 Simple Solution: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Bubbles and Stalls</a:t>
            </a:r>
          </a:p>
        </p:txBody>
      </p:sp>
    </p:spTree>
    <p:extLst>
      <p:ext uri="{BB962C8B-B14F-4D97-AF65-F5344CB8AC3E}">
        <p14:creationId xmlns:p14="http://schemas.microsoft.com/office/powerpoint/2010/main" val="179574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034D1CE-E296-475D-8D6E-4607797275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526" y="1253331"/>
            <a:ext cx="4389741" cy="56231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565EFB-A6C5-43AF-9C0A-E0350F87D1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132" y="1299050"/>
            <a:ext cx="4072849" cy="557742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91BF937-A36C-4042-945C-986F1EFBFAF1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2A4D4D-837A-44B9-8933-6C35C1428E2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Another Solution: Forward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1D2531-D496-3D41-8BE7-A3801B3F75C0}"/>
              </a:ext>
            </a:extLst>
          </p:cNvPr>
          <p:cNvSpPr txBox="1"/>
          <p:nvPr/>
        </p:nvSpPr>
        <p:spPr>
          <a:xfrm>
            <a:off x="258930" y="1299050"/>
            <a:ext cx="3027967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Need the data that has not written back to the registers when decoding.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Principle: Try to use forward. If failed, use stall.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Sel+Fwd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Fwd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43642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8F9FF7A-9439-4187-81A3-9486B239C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701" y="1299411"/>
            <a:ext cx="5699045" cy="4868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61A0FC-DE29-413B-B4DB-76D2736F8957}"/>
              </a:ext>
            </a:extLst>
          </p:cNvPr>
          <p:cNvSpPr txBox="1"/>
          <p:nvPr/>
        </p:nvSpPr>
        <p:spPr>
          <a:xfrm>
            <a:off x="6705600" y="1436512"/>
            <a:ext cx="43794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HCL:</a:t>
            </a:r>
          </a:p>
          <a:p>
            <a:endParaRPr lang="en-US" altLang="zh-C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31530AB-B2B2-454D-84F0-DE3C481D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2120977"/>
            <a:ext cx="5229726" cy="180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F0BE393-BEED-48C0-B887-50F6957D6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4010515"/>
            <a:ext cx="4785300" cy="10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02D622F-0883-491D-B71D-810C4FDC7B1F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8224BA-14AE-4F5D-A375-2036A0721E5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Select PC &amp; Fetch</a:t>
            </a:r>
          </a:p>
        </p:txBody>
      </p:sp>
    </p:spTree>
    <p:extLst>
      <p:ext uri="{BB962C8B-B14F-4D97-AF65-F5344CB8AC3E}">
        <p14:creationId xmlns:p14="http://schemas.microsoft.com/office/powerpoint/2010/main" val="3439409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C1C4A8F-B1C2-45AD-A875-BB10745769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225" y="1427135"/>
            <a:ext cx="5672889" cy="4614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359CF-B158-4A36-BBEA-7B3BCCCAF4CF}"/>
              </a:ext>
            </a:extLst>
          </p:cNvPr>
          <p:cNvSpPr txBox="1"/>
          <p:nvPr/>
        </p:nvSpPr>
        <p:spPr>
          <a:xfrm>
            <a:off x="6921208" y="1367075"/>
            <a:ext cx="1395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HCL: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327417-9BC7-4853-B2E2-99FB43F9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148" y="2027926"/>
            <a:ext cx="4987006" cy="156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6279F08-BF82-4200-B991-F90FEE44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148" y="3927816"/>
            <a:ext cx="4992066" cy="1359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268EFB-FE41-422A-9FF9-0B168BC32671}"/>
              </a:ext>
            </a:extLst>
          </p:cNvPr>
          <p:cNvSpPr txBox="1"/>
          <p:nvPr/>
        </p:nvSpPr>
        <p:spPr>
          <a:xfrm>
            <a:off x="6315400" y="5621898"/>
            <a:ext cx="53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Pay attention to the choice order!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ED2917-9C76-48BC-8CCD-6FC154C806F1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A78D03-1B0A-45FC-B628-16402A1E4E6B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Decode &amp; Write back</a:t>
            </a:r>
          </a:p>
        </p:txBody>
      </p:sp>
    </p:spTree>
    <p:extLst>
      <p:ext uri="{BB962C8B-B14F-4D97-AF65-F5344CB8AC3E}">
        <p14:creationId xmlns:p14="http://schemas.microsoft.com/office/powerpoint/2010/main" val="293139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47D01AC-FE51-45DE-B791-703918BB79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4600" y="1980998"/>
            <a:ext cx="5468113" cy="2896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1E61C2F-5F63-44FA-B4D7-6E0A05FD976F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E92A62-FB8B-4661-AC12-F24D11A31BA2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Execute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6CA5C1-8D0D-DD4E-A359-FBB93D3B90AA}"/>
              </a:ext>
            </a:extLst>
          </p:cNvPr>
          <p:cNvSpPr txBox="1"/>
          <p:nvPr/>
        </p:nvSpPr>
        <p:spPr>
          <a:xfrm>
            <a:off x="6921208" y="1367075"/>
            <a:ext cx="22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HCL: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left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1422697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7097FFC-5F05-449F-B829-10BBC6C246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867" y="1865682"/>
            <a:ext cx="5611008" cy="281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8E1789-E480-4B5A-84AD-6CC725045E81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B8AE65-205B-481C-B88A-D6F885B3931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Memory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342F4F-B44C-A94D-97A2-C692FC937D50}"/>
              </a:ext>
            </a:extLst>
          </p:cNvPr>
          <p:cNvSpPr txBox="1"/>
          <p:nvPr/>
        </p:nvSpPr>
        <p:spPr>
          <a:xfrm>
            <a:off x="6921208" y="1367075"/>
            <a:ext cx="22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HCL: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left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3070892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4D793CC-743D-43C7-9227-79928EA26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3999" y="3654365"/>
            <a:ext cx="9144000" cy="3055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81E047-1E95-42B1-BF4D-AC0143285C17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Load/Use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1E35BC-6E2E-324C-BA88-65C2DD1670E0}"/>
              </a:ext>
            </a:extLst>
          </p:cNvPr>
          <p:cNvSpPr txBox="1"/>
          <p:nvPr/>
        </p:nvSpPr>
        <p:spPr>
          <a:xfrm>
            <a:off x="1344827" y="1414257"/>
            <a:ext cx="9502345" cy="1890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 cannot only use forwarding to solve all the problems…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Last instruction reads data from memory to a register, and present instruction needs the data in this register.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Must stall and insert a bubble, then forward from memory stage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8569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3DA226-8B2B-4239-A429-7D10779D1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2507" y="2859493"/>
            <a:ext cx="8686984" cy="360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EFC371-B8AC-4BD8-85A2-8E08129C3C3B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ret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DA6301-972B-3446-AAC6-E9174ECE8B0F}"/>
              </a:ext>
            </a:extLst>
          </p:cNvPr>
          <p:cNvSpPr txBox="1"/>
          <p:nvPr/>
        </p:nvSpPr>
        <p:spPr>
          <a:xfrm>
            <a:off x="1344827" y="1414257"/>
            <a:ext cx="9502345" cy="1738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PC of the next instruction of ret will be known until memory stage.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 three bubbles.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2638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55BE9-2435-479D-A831-82C2AD9AD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29484" y="2927259"/>
            <a:ext cx="9333032" cy="338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42F329-03F7-4967-A517-0A841E0179C4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Branch Misprediction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AC116C-33EF-914A-B663-E018E03E14AE}"/>
              </a:ext>
            </a:extLst>
          </p:cNvPr>
          <p:cNvSpPr txBox="1"/>
          <p:nvPr/>
        </p:nvSpPr>
        <p:spPr>
          <a:xfrm>
            <a:off x="1344827" y="1414257"/>
            <a:ext cx="9502345" cy="2199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After Execute stage, the right branch will be known.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 two bubbles.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9360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91E0E37-28DD-4EDE-9339-C10AA3B50BCA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C2BA849-713B-4D75-9B1B-A6D863DFBF4A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Pipelined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03079F1-9056-4427-963D-4729090BD7BA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FAB87A-70C8-486A-91A3-3BC345D58853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85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ADECBE2-CA49-4CA2-8833-97D6DC41AE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3638" y="1522463"/>
            <a:ext cx="4949573" cy="131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AC54488-59CB-48B6-8D3C-5D6A734D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7396" y="3024108"/>
            <a:ext cx="9208380" cy="166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746505E-9F7F-48BA-A625-BAC81CA3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1776" y="4691953"/>
            <a:ext cx="9144000" cy="196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B6B31D-1169-46D7-A408-0085D4777C20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 Combination</a:t>
            </a:r>
          </a:p>
        </p:txBody>
      </p:sp>
    </p:spTree>
    <p:extLst>
      <p:ext uri="{BB962C8B-B14F-4D97-AF65-F5344CB8AC3E}">
        <p14:creationId xmlns:p14="http://schemas.microsoft.com/office/powerpoint/2010/main" val="561315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78E99F8-1889-46D8-B777-0149C039DD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485967"/>
            <a:ext cx="10515600" cy="1943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FE46825-61CD-4620-8F94-96FA4A332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200" y="3983785"/>
            <a:ext cx="5140720" cy="178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FA61115-9DD9-4906-B7A4-6C99FA8BF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3391544"/>
            <a:ext cx="5184576" cy="346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B99EA9-B68E-46F1-A5E3-C72D1D9122F0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 Detection &amp; Control</a:t>
            </a:r>
          </a:p>
        </p:txBody>
      </p:sp>
    </p:spTree>
    <p:extLst>
      <p:ext uri="{BB962C8B-B14F-4D97-AF65-F5344CB8AC3E}">
        <p14:creationId xmlns:p14="http://schemas.microsoft.com/office/powerpoint/2010/main" val="3976544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91A6F3E-5D76-4BE3-83B7-29DF0886E0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2813" y="1825625"/>
            <a:ext cx="7646373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CE8ABC-A7EE-4CDB-9797-C22FF20696F7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Implementing Pipeline Control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1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8BF6616-3B54-4A51-A3E8-22C6313E8C76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DE4428E-054B-40D4-8779-1CAC11FC33BA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Memory Hierarchy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F3DCD48-2F9E-4605-BB0F-C46E8ACE4004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8511DFA-9B41-4762-830B-D822F5448172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478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ED977A4-646B-4A5C-B619-3694386F2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392" y="1171073"/>
            <a:ext cx="6726618" cy="50379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0AFF33-5CAE-4C02-846C-52D27628DE0C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93904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BD1EE-6134-4C33-80BF-E25593C1E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RAM: SRAM &amp; DRAM</a:t>
            </a:r>
          </a:p>
          <a:p>
            <a:r>
              <a:rPr lang="en-US" altLang="zh-CN" dirty="0"/>
              <a:t>Disk</a:t>
            </a:r>
          </a:p>
          <a:p>
            <a:r>
              <a:rPr lang="en-US" altLang="zh-CN" dirty="0"/>
              <a:t>Bus structure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D8333D-81BB-4DB7-A82D-957C7B91F5C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Storage Technology</a:t>
            </a:r>
          </a:p>
        </p:txBody>
      </p:sp>
    </p:spTree>
    <p:extLst>
      <p:ext uri="{BB962C8B-B14F-4D97-AF65-F5344CB8AC3E}">
        <p14:creationId xmlns:p14="http://schemas.microsoft.com/office/powerpoint/2010/main" val="344793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87CBB-B880-4436-9BEE-96C61AD02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dirty="0"/>
              <a:t>Random Access Memory (RAM)</a:t>
            </a:r>
          </a:p>
          <a:p>
            <a:pPr lvl="1"/>
            <a:r>
              <a:rPr lang="en-US" altLang="zh-CN" dirty="0"/>
              <a:t>Volatile,</a:t>
            </a:r>
            <a:r>
              <a:rPr lang="zh-CN" altLang="en-US" dirty="0"/>
              <a:t> </a:t>
            </a:r>
            <a:r>
              <a:rPr lang="en-US" altLang="zh-CN" dirty="0"/>
              <a:t>expensive, 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SRAM versus DRAM</a:t>
            </a:r>
          </a:p>
          <a:p>
            <a:pPr lvl="1"/>
            <a:r>
              <a:rPr lang="en-US" altLang="zh-CN" dirty="0"/>
              <a:t>SRAM</a:t>
            </a:r>
            <a:r>
              <a:rPr lang="zh-CN" altLang="en-US" dirty="0"/>
              <a:t> </a:t>
            </a:r>
            <a:r>
              <a:rPr lang="en-US" altLang="zh-CN" dirty="0"/>
              <a:t>doesn’t need refresh</a:t>
            </a:r>
          </a:p>
          <a:p>
            <a:pPr lvl="2"/>
            <a:r>
              <a:rPr lang="en-US" altLang="zh-CN" dirty="0"/>
              <a:t>faster and stable, more expensive</a:t>
            </a:r>
          </a:p>
          <a:p>
            <a:pPr lvl="2"/>
            <a:r>
              <a:rPr lang="en-US" altLang="zh-CN" dirty="0"/>
              <a:t>used as cache memories</a:t>
            </a:r>
          </a:p>
          <a:p>
            <a:pPr lvl="1"/>
            <a:r>
              <a:rPr lang="en-US" altLang="zh-CN" dirty="0"/>
              <a:t>DRAM</a:t>
            </a:r>
          </a:p>
          <a:p>
            <a:pPr lvl="2"/>
            <a:r>
              <a:rPr lang="en-US" altLang="zh-CN" dirty="0"/>
              <a:t>higher density, lower power consumption</a:t>
            </a:r>
          </a:p>
          <a:p>
            <a:pPr lvl="2"/>
            <a:r>
              <a:rPr lang="en-US" altLang="zh-CN" dirty="0"/>
              <a:t>used as main memory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E5DE6D-E7B8-4AF7-A51E-139224D7A4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372834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CD305-E100-4008-BF56-F4F289BE5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Row Access Strobe (RAS)</a:t>
            </a:r>
          </a:p>
          <a:p>
            <a:r>
              <a:rPr lang="en-US" altLang="zh-CN" dirty="0"/>
              <a:t>Column Access Strobe (CAS)</a:t>
            </a:r>
          </a:p>
          <a:p>
            <a:r>
              <a:rPr lang="en-US" altLang="zh-CN" dirty="0"/>
              <a:t>Memory module: Read &amp; Write a word</a:t>
            </a:r>
          </a:p>
          <a:p>
            <a:r>
              <a:rPr lang="en-US" altLang="zh-CN" dirty="0"/>
              <a:t>FPM DRAM, SDRAM, DDR SDRAM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3F1B74-C62F-44BF-9906-0A7368307962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DRAM: Access</a:t>
            </a:r>
          </a:p>
        </p:txBody>
      </p:sp>
    </p:spTree>
    <p:extLst>
      <p:ext uri="{BB962C8B-B14F-4D97-AF65-F5344CB8AC3E}">
        <p14:creationId xmlns:p14="http://schemas.microsoft.com/office/powerpoint/2010/main" val="1383828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F56CBF-531C-4E16-AA6F-F5B2E064B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nonvolatile, compared to RAM</a:t>
            </a:r>
          </a:p>
          <a:p>
            <a:r>
              <a:rPr lang="en-US" altLang="zh-CN" dirty="0"/>
              <a:t>PROM: only programmed once</a:t>
            </a:r>
          </a:p>
          <a:p>
            <a:r>
              <a:rPr lang="en-US" altLang="zh-CN" dirty="0"/>
              <a:t>EPROM</a:t>
            </a:r>
          </a:p>
          <a:p>
            <a:r>
              <a:rPr lang="en-US" altLang="zh-CN" dirty="0"/>
              <a:t>EEPROM -&gt; flash memory</a:t>
            </a:r>
          </a:p>
          <a:p>
            <a:r>
              <a:rPr lang="en-US" altLang="zh-CN" dirty="0"/>
              <a:t>firmware: stored in ROM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FEFC2E-65C7-4994-9D8E-58AB145086B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ROM</a:t>
            </a:r>
          </a:p>
        </p:txBody>
      </p:sp>
    </p:spTree>
    <p:extLst>
      <p:ext uri="{BB962C8B-B14F-4D97-AF65-F5344CB8AC3E}">
        <p14:creationId xmlns:p14="http://schemas.microsoft.com/office/powerpoint/2010/main" val="1871819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5A6DA-B20F-43B1-A2A3-2B4A913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Bus transaction: read and write</a:t>
            </a:r>
          </a:p>
          <a:p>
            <a:r>
              <a:rPr lang="en-US" altLang="zh-CN" dirty="0"/>
              <a:t>System bus: connecting CPU and I/O bridge</a:t>
            </a:r>
          </a:p>
          <a:p>
            <a:r>
              <a:rPr lang="en-US" altLang="zh-CN" dirty="0"/>
              <a:t>Memory bus: connecting I/O bridge and main memory</a:t>
            </a:r>
          </a:p>
          <a:p>
            <a:r>
              <a:rPr lang="en-US" altLang="zh-CN" dirty="0"/>
              <a:t>I/O bus: disk, graphic card and other buses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1B225E-124C-44CB-B47E-DD98623E3FB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53159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9A90C3-F672-4434-88F6-CAF05A377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940770"/>
          </a:xfrm>
          <a:noFill/>
        </p:spPr>
        <p:txBody>
          <a:bodyPr wrap="square" rtlCol="0">
            <a:spAutoFit/>
          </a:bodyPr>
          <a:lstStyle/>
          <a:p>
            <a:pPr marL="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Throughput and latency change</a:t>
            </a:r>
          </a:p>
          <a:p>
            <a:pPr marL="0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650CB1-CFD6-4167-882E-401C7B81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87" y="1973179"/>
            <a:ext cx="8895383" cy="45196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AE734E-EF99-4F67-B447-0883AA95B43C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C34F61-6394-400D-8F0C-8D8E98AC4FFA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</p:spTree>
    <p:extLst>
      <p:ext uri="{BB962C8B-B14F-4D97-AF65-F5344CB8AC3E}">
        <p14:creationId xmlns:p14="http://schemas.microsoft.com/office/powerpoint/2010/main" val="2803753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28516B-0B4E-4CDE-951E-2D37C9B4B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Capacity: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𝐶𝑎𝑝𝑎𝑐𝑖𝑡𝑦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#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𝑏𝑦𝑡𝑒𝑠</m:t>
                            </m:r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𝑠𝑒𝑐𝑡𝑜𝑟</m:t>
                            </m:r>
                          </m:den>
                        </m:f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 #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𝑠𝑒𝑐𝑡𝑜𝑟𝑠</m:t>
                            </m:r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𝑡𝑟𝑎𝑐𝑘</m:t>
                            </m:r>
                          </m:den>
                        </m:f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#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𝑡𝑟𝑎𝑐𝑘𝑠</m:t>
                            </m:r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𝑠𝑢𝑟𝑓𝑎𝑐𝑒</m:t>
                            </m:r>
                          </m:den>
                        </m:f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#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𝑠𝑢𝑟𝑓𝑎𝑐𝑒𝑠</m:t>
                            </m:r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𝑝𝑙𝑎𝑡𝑡𝑒𝑟</m:t>
                            </m:r>
                          </m:den>
                        </m:f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#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𝑝𝑙𝑎𝑡𝑡𝑒𝑟𝑠</m:t>
                            </m:r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𝑑𝑖𝑠𝑘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000" dirty="0"/>
              </a:p>
              <a:p>
                <a:r>
                  <a:rPr lang="en-US" altLang="zh-CN" dirty="0"/>
                  <a:t>Access time:</a:t>
                </a:r>
              </a:p>
              <a:p>
                <a:pPr lvl="1"/>
                <a:r>
                  <a:rPr lang="en-US" altLang="zh-CN" dirty="0"/>
                  <a:t>avg seek time + avg rotation time + avg transfer time</a:t>
                </a:r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28516B-0B4E-4CDE-951E-2D37C9B4B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68210AA-D0B6-48EC-A14F-C815C6135F3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093633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57BF5D-6BE9-41B6-85F5-D1E099D10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K(kilo), M(mega), G(giga), T(tera): context dependent</a:t>
                </a:r>
              </a:p>
              <a:p>
                <a:r>
                  <a:rPr lang="en-US" altLang="zh-CN" dirty="0"/>
                  <a:t>DRAM &amp; SRAM: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Disk &amp; network: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57BF5D-6BE9-41B6-85F5-D1E099D10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9200AF7-C3A0-4C98-B58E-D0C343387258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Unit Conversion</a:t>
            </a:r>
          </a:p>
        </p:txBody>
      </p:sp>
    </p:spTree>
    <p:extLst>
      <p:ext uri="{BB962C8B-B14F-4D97-AF65-F5344CB8AC3E}">
        <p14:creationId xmlns:p14="http://schemas.microsoft.com/office/powerpoint/2010/main" val="132071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40DE39-73C8-4F80-AD09-4201561AF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Solid State Disk (SSD)</a:t>
            </a:r>
          </a:p>
          <a:p>
            <a:r>
              <a:rPr lang="en-US" altLang="zh-CN" dirty="0"/>
              <a:t>Sequential access faster than random access</a:t>
            </a:r>
          </a:p>
          <a:p>
            <a:r>
              <a:rPr lang="en-US" altLang="zh-CN" dirty="0"/>
              <a:t>Write slower than Read</a:t>
            </a:r>
          </a:p>
          <a:p>
            <a:r>
              <a:rPr lang="en-US" altLang="zh-CN" dirty="0"/>
              <a:t>Modifying a block page requires full page erasure and copy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CE41A2-3792-4EB9-8200-1CD10A680CF8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2805422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1C23922-3CE2-4C0A-A092-9001750FA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105" y="1159368"/>
            <a:ext cx="7085942" cy="50657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729326-EC0D-4199-998E-C7898E413438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Developing Tendency</a:t>
            </a:r>
          </a:p>
        </p:txBody>
      </p:sp>
    </p:spTree>
    <p:extLst>
      <p:ext uri="{BB962C8B-B14F-4D97-AF65-F5344CB8AC3E}">
        <p14:creationId xmlns:p14="http://schemas.microsoft.com/office/powerpoint/2010/main" val="949451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9357EC-70E3-41C6-8F3B-93B7A3123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488"/>
            <a:ext cx="10515600" cy="5264986"/>
          </a:xfrm>
        </p:spPr>
        <p:txBody>
          <a:bodyPr>
            <a:normAutofit/>
          </a:bodyPr>
          <a:lstStyle/>
          <a:p>
            <a:r>
              <a:rPr lang="en-US" altLang="zh-CN" dirty="0"/>
              <a:t>Temporal locality</a:t>
            </a:r>
          </a:p>
          <a:p>
            <a:endParaRPr lang="en-US" altLang="zh-CN" dirty="0"/>
          </a:p>
          <a:p>
            <a:r>
              <a:rPr lang="en-US" altLang="zh-CN" dirty="0"/>
              <a:t>Spatial locality</a:t>
            </a:r>
          </a:p>
          <a:p>
            <a:endParaRPr lang="en-US" altLang="zh-CN" dirty="0"/>
          </a:p>
          <a:p>
            <a:r>
              <a:rPr lang="en-US" altLang="zh-CN" dirty="0"/>
              <a:t>Data-access:</a:t>
            </a:r>
            <a:r>
              <a:rPr lang="zh-CN" altLang="en-US" dirty="0"/>
              <a:t> </a:t>
            </a:r>
            <a:r>
              <a:rPr lang="en-US" altLang="zh-CN" dirty="0"/>
              <a:t>temporal locality or spatial locality:</a:t>
            </a:r>
          </a:p>
          <a:p>
            <a:pPr lvl="1"/>
            <a:r>
              <a:rPr lang="en-US" altLang="zh-CN" dirty="0"/>
              <a:t>The smaller the step length, the better the spatial locality.</a:t>
            </a:r>
          </a:p>
          <a:p>
            <a:pPr lvl="1"/>
            <a:r>
              <a:rPr lang="en-US" altLang="zh-CN" dirty="0"/>
              <a:t>Repeating references to the same variable has the temporal locality.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Instruction-fetch: both locality: </a:t>
            </a:r>
          </a:p>
          <a:p>
            <a:pPr lvl="1"/>
            <a:r>
              <a:rPr lang="en-US" altLang="zh-CN" dirty="0"/>
              <a:t>The smaller the loop body and the more the number of iteration, the better the locality.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28ABE4-1EB4-428E-8E9F-12F8B2F17DAA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Locality</a:t>
            </a:r>
          </a:p>
        </p:txBody>
      </p:sp>
    </p:spTree>
    <p:extLst>
      <p:ext uri="{BB962C8B-B14F-4D97-AF65-F5344CB8AC3E}">
        <p14:creationId xmlns:p14="http://schemas.microsoft.com/office/powerpoint/2010/main" val="2768157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495DCFF-61DC-4B23-A77A-FC15B982A50C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E76AC14-2C15-4CAB-B86D-B6C12DB73ADC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Thanks for listening.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59D42C5-E4A1-40A4-9899-1F366A48077D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50DEBF-356D-4E45-82CE-1B411E02CCB3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6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36F7B-9BCD-47BE-8F15-81241D561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Critical moments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2DFB8-41D0-4F08-8918-3E35B41E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61" y="1972555"/>
            <a:ext cx="5117039" cy="4561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3DA7C5-A9B0-45B5-99BE-EFD0BA28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61" y="1957804"/>
            <a:ext cx="5857875" cy="39147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822809B-70B1-453D-83EC-01CD9499082D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A64E4B-1E63-4CDD-80C7-996DA711AD3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</p:spTree>
    <p:extLst>
      <p:ext uri="{BB962C8B-B14F-4D97-AF65-F5344CB8AC3E}">
        <p14:creationId xmlns:p14="http://schemas.microsoft.com/office/powerpoint/2010/main" val="92969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0CB612-F244-4422-A2F6-C11E6AE4A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Limitations of pipelining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Nonuniform partitioning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Decreasing returns to pipeline depth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 Zen2(3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 Ryzen): 19 stages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Ice Lake(10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Gen core): 14-19 stages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C31060-A92C-4E59-8ED0-C2759AB219FA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E208D3-BE21-4F77-9782-9BD2E02AA410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</p:spTree>
    <p:extLst>
      <p:ext uri="{BB962C8B-B14F-4D97-AF65-F5344CB8AC3E}">
        <p14:creationId xmlns:p14="http://schemas.microsoft.com/office/powerpoint/2010/main" val="411032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0CE2955-BAA5-4A9E-919F-11FBD4EDF2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1698" y="1219201"/>
            <a:ext cx="4874011" cy="554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10AFBED-9EE8-4E5B-BD85-A63016EC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5881" y="1031140"/>
            <a:ext cx="4067919" cy="582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7B6D255-D328-4AAF-B871-9309E8F5E2FA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6C08C8-C7F4-47C6-91F9-9BC7E20C8FCE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SEQ-&gt;SEQ+</a:t>
            </a:r>
          </a:p>
        </p:txBody>
      </p:sp>
    </p:spTree>
    <p:extLst>
      <p:ext uri="{BB962C8B-B14F-4D97-AF65-F5344CB8AC3E}">
        <p14:creationId xmlns:p14="http://schemas.microsoft.com/office/powerpoint/2010/main" val="225108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FA124-0B57-47D6-B2C9-16C420BF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24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Circuit retiming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update stage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 hardware PC registers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6C9F96-0A03-456D-9C31-922366B87A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8E4EAC-AEF1-41A8-A87A-FABBF6EB49BB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SEQ-&gt;SEQ+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396915-56D8-864C-84E9-682E33CF1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5881" y="1031140"/>
            <a:ext cx="4067919" cy="582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976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6CF539-4136-40F8-B7B2-C575482153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067" y="1114285"/>
            <a:ext cx="3940001" cy="564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AD82FA-628E-494B-8272-A2F05FB879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933" y="1207140"/>
            <a:ext cx="4409158" cy="56508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C620D19-A575-4F2C-8DD5-A69E7185CDED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887C0A-7E20-40A9-9948-4E3CF2CCCF7D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SEQ+-&gt;PIPE-</a:t>
            </a:r>
          </a:p>
        </p:txBody>
      </p:sp>
    </p:spTree>
    <p:extLst>
      <p:ext uri="{BB962C8B-B14F-4D97-AF65-F5344CB8AC3E}">
        <p14:creationId xmlns:p14="http://schemas.microsoft.com/office/powerpoint/2010/main" val="309642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A4445-74C1-4516-BA8F-B0C1BAE15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488"/>
            <a:ext cx="4784124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Adding pipeline registers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 PC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 A: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Since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valP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is only used in the Memory period of call and in the Execute period of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jXX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both of them do not need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valA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Select A module is used to reduce the number of registers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88B30E-0BAA-44FD-9885-7C91E1454643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69BB13-5905-473A-8559-E370761C5BB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SEQ+-&gt;PIPE-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B3477F-3034-7146-AAA1-78F52BDA5A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933" y="1207140"/>
            <a:ext cx="4409158" cy="56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4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640</Words>
  <Application>Microsoft Office PowerPoint</Application>
  <PresentationFormat>宽屏</PresentationFormat>
  <Paragraphs>132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Processor Arch: Pipelined The Memory Hierarchy</dc:title>
  <dc:creator>怡馨 宋</dc:creator>
  <cp:lastModifiedBy>Haoyu Li</cp:lastModifiedBy>
  <cp:revision>46</cp:revision>
  <dcterms:created xsi:type="dcterms:W3CDTF">2021-10-09T01:37:22Z</dcterms:created>
  <dcterms:modified xsi:type="dcterms:W3CDTF">2021-11-02T09:48:30Z</dcterms:modified>
</cp:coreProperties>
</file>